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8"/>
  </p:notesMasterIdLst>
  <p:sldIdLst>
    <p:sldId id="287" r:id="rId2"/>
    <p:sldId id="266" r:id="rId3"/>
    <p:sldId id="293" r:id="rId4"/>
    <p:sldId id="292" r:id="rId5"/>
    <p:sldId id="299" r:id="rId6"/>
    <p:sldId id="332" r:id="rId7"/>
    <p:sldId id="311" r:id="rId8"/>
    <p:sldId id="346" r:id="rId9"/>
    <p:sldId id="347" r:id="rId10"/>
    <p:sldId id="345" r:id="rId11"/>
    <p:sldId id="348" r:id="rId12"/>
    <p:sldId id="318" r:id="rId13"/>
    <p:sldId id="349" r:id="rId14"/>
    <p:sldId id="350" r:id="rId15"/>
    <p:sldId id="351" r:id="rId16"/>
    <p:sldId id="352" r:id="rId17"/>
    <p:sldId id="315" r:id="rId18"/>
    <p:sldId id="353" r:id="rId19"/>
    <p:sldId id="354" r:id="rId20"/>
    <p:sldId id="355" r:id="rId21"/>
    <p:sldId id="322" r:id="rId22"/>
    <p:sldId id="358" r:id="rId23"/>
    <p:sldId id="333" r:id="rId24"/>
    <p:sldId id="356" r:id="rId25"/>
    <p:sldId id="357" r:id="rId26"/>
    <p:sldId id="330" r:id="rId27"/>
    <p:sldId id="325" r:id="rId28"/>
    <p:sldId id="323" r:id="rId29"/>
    <p:sldId id="298" r:id="rId30"/>
    <p:sldId id="290" r:id="rId31"/>
    <p:sldId id="335" r:id="rId32"/>
    <p:sldId id="327" r:id="rId33"/>
    <p:sldId id="328" r:id="rId34"/>
    <p:sldId id="326" r:id="rId35"/>
    <p:sldId id="334" r:id="rId36"/>
    <p:sldId id="295" r:id="rId37"/>
    <p:sldId id="283" r:id="rId38"/>
    <p:sldId id="294" r:id="rId39"/>
    <p:sldId id="285" r:id="rId40"/>
    <p:sldId id="258" r:id="rId41"/>
    <p:sldId id="260" r:id="rId42"/>
    <p:sldId id="259" r:id="rId43"/>
    <p:sldId id="300" r:id="rId44"/>
    <p:sldId id="310" r:id="rId45"/>
    <p:sldId id="309" r:id="rId46"/>
    <p:sldId id="301" r:id="rId47"/>
    <p:sldId id="302" r:id="rId48"/>
    <p:sldId id="303" r:id="rId49"/>
    <p:sldId id="305" r:id="rId50"/>
    <p:sldId id="304" r:id="rId51"/>
    <p:sldId id="307" r:id="rId52"/>
    <p:sldId id="306" r:id="rId53"/>
    <p:sldId id="308" r:id="rId54"/>
    <p:sldId id="344" r:id="rId55"/>
    <p:sldId id="314" r:id="rId56"/>
    <p:sldId id="321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1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58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60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59.png"/><Relationship Id="rId9" Type="http://schemas.openxmlformats.org/officeDocument/2006/relationships/image" Target="../../clipboard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325655" y="411347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Dice</a:t>
            </a:r>
            <a:r>
              <a:rPr lang="de-D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756309" y="5252721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Optimal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59672" y="2250982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7CDB02-D933-443A-B61C-E2AA3A0C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3" y="2180525"/>
            <a:ext cx="7096362" cy="3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883E71-12A1-4ADE-8498-1D2E9DE7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37D04F-42BA-4A10-9FAE-DB71A9A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pic>
        <p:nvPicPr>
          <p:cNvPr id="6" name="Grafik 5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A8BFFF42-95E0-46D6-8FB1-AD663EEF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28" y="2185183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93515"/>
            <a:ext cx="4640262" cy="340285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83725"/>
            <a:ext cx="4638675" cy="34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7155"/>
            <a:ext cx="4640262" cy="343557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7742"/>
            <a:ext cx="4638675" cy="34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65" y="2104997"/>
            <a:ext cx="7405252" cy="3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45" y="2121776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3300" dirty="0"/>
            </a:br>
            <a:r>
              <a:rPr lang="de-DE" sz="3300" dirty="0"/>
              <a:t>FALSCHE PLOTS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916831-F320-46BE-B8CE-A4985C5F6F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3622"/>
            <a:ext cx="4640262" cy="3442644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4211"/>
            <a:ext cx="4638675" cy="34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A32F5-DA9D-4189-B1E5-3E45ED75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DISKUSSIONSBILDER REIN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84944-267E-4155-A483-AF9C0C9C96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4CAD74-15B0-474B-B786-CF65EEECA4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56848D-659A-415F-8F60-0ABEE205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0" y="2146905"/>
            <a:ext cx="4142153" cy="2564190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28" y="2065360"/>
            <a:ext cx="3680522" cy="2392339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81" y="3697304"/>
            <a:ext cx="3997008" cy="24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Average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All </a:t>
            </a:r>
            <a:r>
              <a:rPr lang="de-DE" sz="6600" dirty="0" err="1">
                <a:solidFill>
                  <a:schemeClr val="bg1"/>
                </a:solidFill>
              </a:rPr>
              <a:t>challenges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solved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843"/>
            <a:ext cx="4640262" cy="3492201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441"/>
            <a:ext cx="4638675" cy="3491006"/>
          </a:xfrm>
        </p:spPr>
      </p:pic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48843"/>
            <a:ext cx="4640262" cy="3492201"/>
          </a:xfrm>
        </p:spPr>
      </p:pic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66510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0,8866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0,8864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>
                <a:solidFill>
                  <a:schemeClr val="tx1"/>
                </a:solidFill>
              </a:rPr>
              <a:t>Preprocessing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Gaussian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filter</a:t>
            </a:r>
            <a:r>
              <a:rPr lang="de-DE" dirty="0">
                <a:solidFill>
                  <a:schemeClr val="tx1"/>
                </a:solidFill>
              </a:rPr>
              <a:t> + </a:t>
            </a:r>
            <a:r>
              <a:rPr lang="de-DE" dirty="0" err="1">
                <a:solidFill>
                  <a:schemeClr val="tx1"/>
                </a:solidFill>
              </a:rPr>
              <a:t>histogram</a:t>
            </a:r>
            <a:r>
              <a:rPr lang="de-DE" dirty="0">
                <a:solidFill>
                  <a:schemeClr val="tx1"/>
                </a:solidFill>
              </a:rPr>
              <a:t>    </a:t>
            </a:r>
            <a:r>
              <a:rPr lang="de-DE" dirty="0" err="1">
                <a:solidFill>
                  <a:schemeClr val="tx1"/>
                </a:solidFill>
              </a:rPr>
              <a:t>stretching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Otsu: 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adaptive Otsu </a:t>
            </a:r>
            <a:r>
              <a:rPr lang="de-DE" dirty="0" err="1">
                <a:solidFill>
                  <a:schemeClr val="tx1"/>
                </a:solidFill>
              </a:rPr>
              <a:t>thresholding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b="1" dirty="0">
                <a:solidFill>
                  <a:schemeClr val="tx1"/>
                </a:solidFill>
              </a:rPr>
              <a:t>Final median </a:t>
            </a:r>
            <a:r>
              <a:rPr lang="de-DE" b="1" dirty="0" err="1">
                <a:solidFill>
                  <a:schemeClr val="tx1"/>
                </a:solidFill>
              </a:rPr>
              <a:t>Dice</a:t>
            </a:r>
            <a:r>
              <a:rPr lang="de-DE" b="1" dirty="0">
                <a:solidFill>
                  <a:schemeClr val="tx1"/>
                </a:solidFill>
              </a:rPr>
              <a:t> Score: </a:t>
            </a:r>
            <a:r>
              <a:rPr lang="de-DE" dirty="0">
                <a:solidFill>
                  <a:schemeClr val="tx1"/>
                </a:solidFill>
              </a:rPr>
              <a:t>0,8293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64" y="2158475"/>
            <a:ext cx="1858799" cy="17221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18" y="2402206"/>
            <a:ext cx="1890295" cy="125011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7" y="2380744"/>
            <a:ext cx="1749458" cy="13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16" grpId="0" animBg="1"/>
      <p:bldP spid="27" grpId="0" animBg="1"/>
      <p:bldP spid="29" grpId="0" animBg="1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29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95953" y="4715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Non-uniform </a:t>
            </a:r>
            <a:r>
              <a:rPr lang="de-DE" sz="2000" dirty="0" err="1"/>
              <a:t>background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226979" y="4715197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4" grpId="0"/>
      <p:bldP spid="4" grpId="0"/>
      <p:bldP spid="23" grpId="0"/>
      <p:bldP spid="6" grpId="0"/>
      <p:bldP spid="7" grpId="0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8E2E5-0C8F-82CC-8B2C-FFFD274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„Final </a:t>
            </a:r>
            <a:r>
              <a:rPr lang="de-DE" dirty="0" err="1"/>
              <a:t>perfect</a:t>
            </a:r>
            <a:r>
              <a:rPr lang="de-DE" dirty="0"/>
              <a:t> recipe“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5F80EB-FABC-45C8-6B76-53D426A8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6CDC0E-1C92-7E64-CA90-C068D53287E2}"/>
              </a:ext>
            </a:extLst>
          </p:cNvPr>
          <p:cNvSpPr txBox="1"/>
          <p:nvPr/>
        </p:nvSpPr>
        <p:spPr>
          <a:xfrm>
            <a:off x="2558374" y="3112851"/>
            <a:ext cx="819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3958207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0BD4A2-A802-1A64-DE80-41AAA3D4D9D4}"/>
              </a:ext>
            </a:extLst>
          </p:cNvPr>
          <p:cNvSpPr txBox="1"/>
          <p:nvPr/>
        </p:nvSpPr>
        <p:spPr>
          <a:xfrm>
            <a:off x="2558374" y="3112851"/>
            <a:ext cx="8190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and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0.83</a:t>
            </a:r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BEFFE6-2D6B-B160-E382-2C23F43D7483}"/>
              </a:ext>
            </a:extLst>
          </p:cNvPr>
          <p:cNvSpPr txBox="1"/>
          <p:nvPr/>
        </p:nvSpPr>
        <p:spPr>
          <a:xfrm>
            <a:off x="2558374" y="3112851"/>
            <a:ext cx="819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92955"/>
              </p:ext>
            </p:extLst>
          </p:nvPr>
        </p:nvGraphicFramePr>
        <p:xfrm>
          <a:off x="1747555" y="1215014"/>
          <a:ext cx="8980798" cy="42581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postprocessing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 </a:t>
                      </a:r>
                    </a:p>
                    <a:p>
                      <a:pPr algn="ctr"/>
                      <a:r>
                        <a:rPr lang="de-DE" sz="16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endParaRPr lang="de-DE" sz="1600" b="0" i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background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037846" y="5642986"/>
            <a:ext cx="695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Does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solve</a:t>
            </a:r>
            <a:r>
              <a:rPr lang="de-DE" i="1" dirty="0"/>
              <a:t>/</a:t>
            </a:r>
            <a:r>
              <a:rPr lang="de-DE" i="1" dirty="0" err="1"/>
              <a:t>improve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challenge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925032" y="2723356"/>
            <a:ext cx="11061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495"/>
            <a:ext cx="4640262" cy="3492897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092"/>
            <a:ext cx="4638675" cy="34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B226E7-044F-422C-BDBD-E0FAE084F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08301"/>
            <a:ext cx="4640262" cy="349289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NIH3T3</a:t>
            </a:r>
          </a:p>
        </p:txBody>
      </p: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Breitbild</PresentationFormat>
  <Paragraphs>354</Paragraphs>
  <Slides>56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5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Timeline recap</vt:lpstr>
      <vt:lpstr>Cell Nuclei Segmentation  </vt:lpstr>
      <vt:lpstr>Overview </vt:lpstr>
      <vt:lpstr> N2DL-HeLa (second dataset) </vt:lpstr>
      <vt:lpstr>PowerPoint-Präsentation</vt:lpstr>
      <vt:lpstr>PowerPoint-Präsentation</vt:lpstr>
      <vt:lpstr>Preprocessing methods N2DH-GOWT1 and N2DL-HeLa </vt:lpstr>
      <vt:lpstr>Preprocessing methods NIH3T3</vt:lpstr>
      <vt:lpstr>N2DH-GOWT1: Effects of histogram stretching</vt:lpstr>
      <vt:lpstr>NIH3T3: Reflections</vt:lpstr>
      <vt:lpstr>PowerPoint-Präsentation</vt:lpstr>
      <vt:lpstr>Preprocessing methods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FALSCHE PLOTS </vt:lpstr>
      <vt:lpstr>DISKUSSIONSBILDER REIN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PowerPoint-Präsentation</vt:lpstr>
      <vt:lpstr>PowerPoint-Präsentation</vt:lpstr>
      <vt:lpstr> N2DL-HeLa (second dataset) </vt:lpstr>
      <vt:lpstr>Thank you for your attention!</vt:lpstr>
      <vt:lpstr>Extra slides</vt:lpstr>
      <vt:lpstr>Why local thresholding?</vt:lpstr>
      <vt:lpstr>Local thresholding vs local adaptive thresholing</vt:lpstr>
      <vt:lpstr>Hole filling</vt:lpstr>
      <vt:lpstr>Cell counting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  <vt:lpstr>„Final perfect recipe“</vt:lpstr>
      <vt:lpstr>The perfect recipe</vt:lpstr>
      <vt:lpstr>The perfect recipe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8</cp:revision>
  <dcterms:created xsi:type="dcterms:W3CDTF">2022-07-17T12:57:11Z</dcterms:created>
  <dcterms:modified xsi:type="dcterms:W3CDTF">2022-07-17T17:35:17Z</dcterms:modified>
</cp:coreProperties>
</file>